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9" r:id="rId4"/>
    <p:sldId id="283" r:id="rId5"/>
    <p:sldId id="284" r:id="rId6"/>
    <p:sldId id="285" r:id="rId7"/>
    <p:sldId id="286" r:id="rId8"/>
    <p:sldId id="281" r:id="rId9"/>
    <p:sldId id="260" r:id="rId10"/>
    <p:sldId id="264" r:id="rId11"/>
    <p:sldId id="265" r:id="rId12"/>
    <p:sldId id="291" r:id="rId13"/>
    <p:sldId id="290" r:id="rId14"/>
    <p:sldId id="257" r:id="rId15"/>
    <p:sldId id="267" r:id="rId16"/>
    <p:sldId id="268" r:id="rId17"/>
    <p:sldId id="280" r:id="rId18"/>
    <p:sldId id="258" r:id="rId19"/>
    <p:sldId id="279" r:id="rId20"/>
    <p:sldId id="269" r:id="rId21"/>
    <p:sldId id="271" r:id="rId22"/>
    <p:sldId id="272" r:id="rId23"/>
    <p:sldId id="270" r:id="rId24"/>
    <p:sldId id="259" r:id="rId25"/>
    <p:sldId id="273" r:id="rId26"/>
    <p:sldId id="266" r:id="rId27"/>
    <p:sldId id="274" r:id="rId28"/>
    <p:sldId id="275" r:id="rId29"/>
    <p:sldId id="276" r:id="rId30"/>
    <p:sldId id="277" r:id="rId31"/>
    <p:sldId id="278" r:id="rId32"/>
    <p:sldId id="287" r:id="rId33"/>
    <p:sldId id="292" r:id="rId34"/>
    <p:sldId id="293" r:id="rId35"/>
    <p:sldId id="288" r:id="rId36"/>
    <p:sldId id="26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orient="horz" pos="411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2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197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22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87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65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03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66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25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60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0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1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6007B-1B8B-4224-A1FD-1CD84DB51C30}" type="datetimeFigureOut">
              <a:rPr lang="ko-KR" altLang="en-US" smtClean="0"/>
              <a:t>2019-06-19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DF066-D8A7-44F7-8C66-776324332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18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ojhw.tistory.com/27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ojhw.tistory.com/27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ojhw.tistory.com/2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github.com/annatur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pismute.github.io/whygitisbetter/#everything-is-local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dit.or.kr/community06?bc_seq=9&amp;b_cate=&amp;method=view&amp;page=1&amp;b_seq=547&amp;search_key=&amp;search_word=" TargetMode="External"/><Relationship Id="rId2" Type="http://schemas.openxmlformats.org/officeDocument/2006/relationships/hyperlink" Target="https://spri.kr/posts/view/9046?code=issue_issue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15174" y="1737956"/>
            <a:ext cx="950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sz="3200" b="0" i="0" dirty="0" smtClean="0">
                <a:solidFill>
                  <a:srgbClr val="222222"/>
                </a:solidFill>
                <a:effectLst/>
                <a:latin typeface="Spoqa Han Sans"/>
              </a:rPr>
              <a:t>중심 대학을 위한 효율적인 </a:t>
            </a:r>
            <a:r>
              <a:rPr lang="en-US" altLang="ko-KR" sz="3200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sz="3200" b="0" i="0" dirty="0" smtClean="0">
                <a:solidFill>
                  <a:srgbClr val="222222"/>
                </a:solidFill>
                <a:effectLst/>
                <a:latin typeface="Spoqa Han Sans"/>
              </a:rPr>
              <a:t>교육 방법 제시</a:t>
            </a:r>
            <a:endParaRPr lang="en-US" altLang="ko-KR" sz="3200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94681" y="3850382"/>
            <a:ext cx="2345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0" i="0" dirty="0" smtClean="0">
                <a:solidFill>
                  <a:srgbClr val="222222"/>
                </a:solidFill>
                <a:effectLst/>
                <a:latin typeface="Spoqa Han Sans"/>
              </a:rPr>
              <a:t>2019.06.24</a:t>
            </a:r>
            <a:endParaRPr lang="en-US" altLang="ko-KR" sz="3200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0686" y="5057115"/>
            <a:ext cx="31935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0" i="0" dirty="0" smtClean="0">
                <a:solidFill>
                  <a:srgbClr val="222222"/>
                </a:solidFill>
                <a:effectLst/>
                <a:latin typeface="Spoqa Han Sans"/>
              </a:rPr>
              <a:t>발표자</a:t>
            </a:r>
            <a:r>
              <a:rPr lang="en-US" altLang="ko-KR" sz="3200" b="0" i="0" dirty="0" smtClean="0">
                <a:solidFill>
                  <a:srgbClr val="222222"/>
                </a:solidFill>
                <a:effectLst/>
                <a:latin typeface="Spoqa Han Sans"/>
              </a:rPr>
              <a:t>: </a:t>
            </a:r>
            <a:r>
              <a:rPr lang="ko-KR" altLang="en-US" sz="3200" b="0" i="0" dirty="0" smtClean="0">
                <a:solidFill>
                  <a:srgbClr val="222222"/>
                </a:solidFill>
                <a:effectLst/>
                <a:latin typeface="Spoqa Han Sans"/>
              </a:rPr>
              <a:t>이 영 학</a:t>
            </a:r>
            <a:endParaRPr lang="en-US" altLang="ko-KR" sz="3200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3976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74023" y="522328"/>
            <a:ext cx="3051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2"/>
              </a:rPr>
              <a:t>https://rojhw.tistory.com/27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70443" y="152996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SVN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과 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의 차이점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?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74023" y="891660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SVN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5759" y="1376024"/>
            <a:ext cx="10988906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Spoqa Han Sans"/>
              </a:rPr>
              <a:t>집중식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 버전 관리 시스템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(Centralized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 Version </a:t>
            </a:r>
            <a:r>
              <a:rPr lang="en-US" altLang="ko-KR" dirty="0">
                <a:solidFill>
                  <a:srgbClr val="222222"/>
                </a:solidFill>
                <a:latin typeface="Spoqa Han Sans"/>
              </a:rPr>
              <a:t>C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ontrol System; CVCS)</a:t>
            </a:r>
          </a:p>
          <a:p>
            <a:pPr marL="285750" indent="-285750">
              <a:buFontTx/>
              <a:buChar char="-"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하나의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서버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(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모든 파일 저장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)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에 다수의 클라이언트 존재</a:t>
            </a:r>
            <a:endParaRPr lang="en-US" altLang="ko-KR" b="0" i="0" dirty="0" smtClean="0">
              <a:solidFill>
                <a:srgbClr val="222222"/>
              </a:solidFill>
              <a:effectLst/>
              <a:latin typeface="Spoqa Han Sans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Project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는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checkout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받아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project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에 가져오고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,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이를 수정 후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commit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하면 다시 서버에 저장되는 시스템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  <a:p>
            <a:pPr marL="285750" indent="-285750">
              <a:buFontTx/>
              <a:buChar char="-"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단점</a:t>
            </a:r>
            <a:endParaRPr lang="en-US" altLang="ko-KR" b="0" i="0" dirty="0" smtClean="0">
              <a:solidFill>
                <a:srgbClr val="222222"/>
              </a:solidFill>
              <a:effectLst/>
              <a:latin typeface="Spoqa Han Sans"/>
            </a:endParaRPr>
          </a:p>
          <a:p>
            <a:pPr marL="742950" lvl="1" indent="-285750">
              <a:buFontTx/>
              <a:buChar char="-"/>
            </a:pP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중앙 서버가 잘못되면 모든 것이 잘 못 된다는 점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  <a:p>
            <a:pPr marL="742950" lvl="1" indent="-285750">
              <a:buFontTx/>
              <a:buChar char="-"/>
            </a:pP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서버가 다운될 경우 다른 사람과의 협업이나 진행중이던 버전 관리도 어려워 짐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.</a:t>
            </a:r>
          </a:p>
          <a:p>
            <a:pPr lvl="1"/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    (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하나의 중앙 서버에서 모든 이력을 관리하기 때문에 발생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)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73006" y="579844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그림 참조할 것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62" y="3551060"/>
            <a:ext cx="6130836" cy="31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5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74023" y="522328"/>
            <a:ext cx="3051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2"/>
              </a:rPr>
              <a:t>https://rojhw.tistory.com/27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70443" y="152996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SVN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과 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의 차이점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?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74023" y="891660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5759" y="1376024"/>
            <a:ext cx="947567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리눅스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(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오픈소스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)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에서 처음으로 시작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분산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 버전 관리 시스템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(Distributed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 Version </a:t>
            </a:r>
            <a:r>
              <a:rPr lang="en-US" altLang="ko-KR" dirty="0">
                <a:solidFill>
                  <a:srgbClr val="222222"/>
                </a:solidFill>
                <a:latin typeface="Spoqa Han Sans"/>
              </a:rPr>
              <a:t>C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ontrol System; DVCS)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클라이언트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가 파일의 마지막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snapshot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을 가져오는 대신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Repository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전체를 복제함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서버가 문제 생길 경우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,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클라이언트의 내용을 서버에 복사하면 서버를 복구 할 수 있음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다수의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remote Repository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를 갖는 것도 가능</a:t>
            </a:r>
            <a:endParaRPr lang="en-US" altLang="ko-KR" dirty="0">
              <a:solidFill>
                <a:srgbClr val="222222"/>
              </a:solidFill>
              <a:latin typeface="Spoqa Han Sans"/>
            </a:endParaRPr>
          </a:p>
          <a:p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   (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동시에 여러 그룹과 여러 방법으로 함께 작업이 가능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.)</a:t>
            </a:r>
          </a:p>
          <a:p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-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대표적인 호스팅 업체 </a:t>
            </a:r>
            <a:r>
              <a:rPr lang="en-US" altLang="ko-KR" dirty="0" err="1" smtClean="0">
                <a:solidFill>
                  <a:srgbClr val="222222"/>
                </a:solidFill>
                <a:latin typeface="Spoqa Han Sans"/>
              </a:rPr>
              <a:t>github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73006" y="579844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그림 참조할 것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8107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SVN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과 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의 차이점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?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6" y="1574344"/>
            <a:ext cx="10549344" cy="37694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5782491" y="2847703"/>
            <a:ext cx="0" cy="158496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8281851" y="2847703"/>
            <a:ext cx="0" cy="158496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10885715" y="2847703"/>
            <a:ext cx="0" cy="158496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3240002" y="4815839"/>
            <a:ext cx="13319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2412274" y="2753193"/>
            <a:ext cx="2346961" cy="157622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2159726" y="2847703"/>
            <a:ext cx="0" cy="15849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5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74023" y="522328"/>
            <a:ext cx="3051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2"/>
              </a:rPr>
              <a:t>https://rojhw.tistory.com/27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70443" y="152996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SVN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과 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의 차이점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?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74023" y="891660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55759" y="1376024"/>
            <a:ext cx="947567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리눅스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(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오픈소스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)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에서 처음으로 시작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분산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 버전 관리 시스템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(Distributed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 Version </a:t>
            </a:r>
            <a:r>
              <a:rPr lang="en-US" altLang="ko-KR" dirty="0">
                <a:solidFill>
                  <a:srgbClr val="222222"/>
                </a:solidFill>
                <a:latin typeface="Spoqa Han Sans"/>
              </a:rPr>
              <a:t>C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ontrol System; DVCS)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클라이언트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가 파일의 마지막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snapshot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을 가져오는 대신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Repository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전체를 복제함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서버가 문제 생길 경우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,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클라이언트의 내용을 서버에 복사하면 서버를 복구 할 수 있음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다수의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remote Repository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를 갖는 것도 가능</a:t>
            </a:r>
            <a:endParaRPr lang="en-US" altLang="ko-KR" dirty="0">
              <a:solidFill>
                <a:srgbClr val="222222"/>
              </a:solidFill>
              <a:latin typeface="Spoqa Han Sans"/>
            </a:endParaRPr>
          </a:p>
          <a:p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   (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동시에 여러 그룹과 여러 방법으로 함께 작업이 가능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.)</a:t>
            </a:r>
          </a:p>
          <a:p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-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대표적인 호스팅 업체 </a:t>
            </a:r>
            <a:r>
              <a:rPr lang="en-US" altLang="ko-KR" dirty="0" err="1" smtClean="0">
                <a:solidFill>
                  <a:srgbClr val="222222"/>
                </a:solidFill>
                <a:latin typeface="Spoqa Han Sans"/>
              </a:rPr>
              <a:t>github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73006" y="579844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그림 참조할 것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61526" y="4119154"/>
            <a:ext cx="4798773" cy="2535780"/>
            <a:chOff x="1966089" y="3026413"/>
            <a:chExt cx="7737382" cy="340778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6089" y="3280200"/>
              <a:ext cx="7737382" cy="3154002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218620" y="3026413"/>
              <a:ext cx="3156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hlinkClick r:id="rId4"/>
                </a:rPr>
                <a:t>https://github.com/annaturu</a:t>
              </a:r>
              <a:endParaRPr lang="ko-KR" altLang="en-US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823" y="4119155"/>
            <a:ext cx="5691981" cy="26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작업 흐름도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9781" y="814643"/>
            <a:ext cx="2759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/>
              </a:rPr>
              <a:t>Why </a:t>
            </a:r>
            <a:r>
              <a:rPr lang="en-US" altLang="ko-KR" b="0" i="0" dirty="0" err="1" smtClean="0">
                <a:solidFill>
                  <a:srgbClr val="666666"/>
                </a:solidFill>
                <a:effectLst/>
                <a:latin typeface="Helvetica Neue"/>
              </a:rPr>
              <a:t>Git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/>
              </a:rPr>
              <a:t> is Better than X</a:t>
            </a:r>
            <a:endParaRPr lang="en-US" altLang="ko-KR" b="0" i="0" dirty="0">
              <a:solidFill>
                <a:srgbClr val="666666"/>
              </a:solidFill>
              <a:effectLst/>
              <a:latin typeface="Helvetica Neue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63634" y="1355412"/>
            <a:ext cx="7863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2"/>
              </a:rPr>
              <a:t>http://pismute.github.io/whygitisbetter/#everything-is-local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36" y="1896181"/>
            <a:ext cx="5982789" cy="47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작업 흐름도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–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Example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35" y="905693"/>
            <a:ext cx="8806015" cy="493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0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작업 흐름도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–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Example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24" y="1076116"/>
            <a:ext cx="10058400" cy="55810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3" y="637785"/>
            <a:ext cx="4734586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4217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작업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Create Repository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–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Example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788" y="692465"/>
            <a:ext cx="7008360" cy="61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의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Repository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종류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89781" y="814643"/>
            <a:ext cx="65614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666666"/>
                </a:solidFill>
                <a:latin typeface="Helvetica Neue"/>
              </a:rPr>
              <a:t>Public Repository</a:t>
            </a:r>
          </a:p>
          <a:p>
            <a:pPr fontAlgn="base"/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 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/>
              </a:rPr>
              <a:t>   - </a:t>
            </a:r>
            <a:r>
              <a:rPr lang="ko-KR" altLang="en-US" b="0" i="0" dirty="0" smtClean="0">
                <a:solidFill>
                  <a:srgbClr val="666666"/>
                </a:solidFill>
                <a:effectLst/>
                <a:latin typeface="Helvetica Neue"/>
              </a:rPr>
              <a:t>내가 작성한 소스코드가 다른 사람에게 공개 되는 저장소</a:t>
            </a:r>
            <a:endParaRPr lang="en-US" altLang="ko-KR" b="0" i="0" dirty="0" smtClean="0">
              <a:solidFill>
                <a:srgbClr val="666666"/>
              </a:solidFill>
              <a:effectLst/>
              <a:latin typeface="Helvetica Neue"/>
            </a:endParaRPr>
          </a:p>
          <a:p>
            <a:pPr fontAlgn="base"/>
            <a:r>
              <a:rPr lang="en-US" altLang="ko-KR" dirty="0">
                <a:solidFill>
                  <a:srgbClr val="666666"/>
                </a:solidFill>
                <a:latin typeface="Helvetica Neue"/>
              </a:rPr>
              <a:t> </a:t>
            </a:r>
            <a:r>
              <a:rPr lang="en-US" altLang="ko-KR" dirty="0" smtClean="0">
                <a:solidFill>
                  <a:srgbClr val="666666"/>
                </a:solidFill>
                <a:latin typeface="Helvetica Neue"/>
              </a:rPr>
              <a:t>   - Open source </a:t>
            </a:r>
            <a:r>
              <a:rPr lang="ko-KR" altLang="en-US" dirty="0" smtClean="0">
                <a:solidFill>
                  <a:srgbClr val="666666"/>
                </a:solidFill>
                <a:latin typeface="Helvetica Neue"/>
              </a:rPr>
              <a:t>프로젝트는 </a:t>
            </a:r>
            <a:r>
              <a:rPr lang="en-US" altLang="ko-KR" dirty="0" smtClean="0">
                <a:solidFill>
                  <a:srgbClr val="666666"/>
                </a:solidFill>
                <a:latin typeface="Helvetica Neue"/>
              </a:rPr>
              <a:t>Public Repository</a:t>
            </a:r>
            <a:r>
              <a:rPr lang="ko-KR" altLang="en-US" dirty="0" smtClean="0">
                <a:solidFill>
                  <a:srgbClr val="666666"/>
                </a:solidFill>
                <a:latin typeface="Helvetica Neue"/>
              </a:rPr>
              <a:t>에 저장</a:t>
            </a:r>
            <a:endParaRPr lang="en-US" altLang="ko-KR" b="0" i="0" dirty="0">
              <a:solidFill>
                <a:srgbClr val="666666"/>
              </a:solidFill>
              <a:effectLst/>
              <a:latin typeface="Helvetica Neue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59450" y="2120928"/>
            <a:ext cx="73308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dirty="0" smtClean="0">
                <a:solidFill>
                  <a:srgbClr val="666666"/>
                </a:solidFill>
                <a:latin typeface="Helvetica Neue"/>
              </a:rPr>
              <a:t>Private Repository</a:t>
            </a:r>
          </a:p>
          <a:p>
            <a:pPr fontAlgn="base"/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 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/>
              </a:rPr>
              <a:t>   - </a:t>
            </a:r>
            <a:r>
              <a:rPr lang="ko-KR" altLang="en-US" b="0" i="0" dirty="0" smtClean="0">
                <a:solidFill>
                  <a:srgbClr val="666666"/>
                </a:solidFill>
                <a:effectLst/>
                <a:latin typeface="Helvetica Neue"/>
              </a:rPr>
              <a:t>소스 코드가 다른 사람에게 공개되면 안될 경우에 사용되는 장소</a:t>
            </a:r>
            <a:endParaRPr lang="en-US" altLang="ko-KR" b="0" i="0" dirty="0" smtClean="0">
              <a:solidFill>
                <a:srgbClr val="666666"/>
              </a:solidFill>
              <a:effectLst/>
              <a:latin typeface="Helvetica Neue"/>
            </a:endParaRPr>
          </a:p>
          <a:p>
            <a:pPr fontAlgn="base"/>
            <a:r>
              <a:rPr lang="en-US" altLang="ko-KR" dirty="0">
                <a:solidFill>
                  <a:srgbClr val="666666"/>
                </a:solidFill>
                <a:latin typeface="Helvetica Neue"/>
              </a:rPr>
              <a:t> </a:t>
            </a:r>
            <a:r>
              <a:rPr lang="en-US" altLang="ko-KR" dirty="0" smtClean="0">
                <a:solidFill>
                  <a:srgbClr val="666666"/>
                </a:solidFill>
                <a:latin typeface="Helvetica Neue"/>
              </a:rPr>
              <a:t>   - </a:t>
            </a:r>
            <a:r>
              <a:rPr lang="ko-KR" altLang="en-US" dirty="0" smtClean="0">
                <a:solidFill>
                  <a:srgbClr val="666666"/>
                </a:solidFill>
                <a:latin typeface="Helvetica Neue"/>
              </a:rPr>
              <a:t>나 혹은 관련된 사람에게만 보이는 저장소</a:t>
            </a:r>
            <a:endParaRPr lang="en-US" altLang="ko-KR" dirty="0" smtClean="0">
              <a:solidFill>
                <a:srgbClr val="666666"/>
              </a:solidFill>
              <a:latin typeface="Helvetica Neue"/>
            </a:endParaRPr>
          </a:p>
          <a:p>
            <a:pPr fontAlgn="base"/>
            <a:r>
              <a:rPr lang="en-US" altLang="ko-KR" b="0" i="0" dirty="0">
                <a:solidFill>
                  <a:srgbClr val="666666"/>
                </a:solidFill>
                <a:effectLst/>
                <a:latin typeface="Helvetica Neue"/>
              </a:rPr>
              <a:t> </a:t>
            </a:r>
            <a:r>
              <a:rPr lang="en-US" altLang="ko-KR" b="0" i="0" dirty="0" smtClean="0">
                <a:solidFill>
                  <a:srgbClr val="666666"/>
                </a:solidFill>
                <a:effectLst/>
                <a:latin typeface="Helvetica Neue"/>
              </a:rPr>
              <a:t>   - </a:t>
            </a:r>
            <a:r>
              <a:rPr lang="en-US" altLang="ko-KR" dirty="0" smtClean="0">
                <a:solidFill>
                  <a:srgbClr val="666666"/>
                </a:solidFill>
                <a:latin typeface="Helvetica Neue"/>
              </a:rPr>
              <a:t>Private Repository</a:t>
            </a:r>
            <a:r>
              <a:rPr lang="ko-KR" altLang="en-US" dirty="0" smtClean="0">
                <a:solidFill>
                  <a:srgbClr val="666666"/>
                </a:solidFill>
                <a:latin typeface="Helvetica Neue"/>
              </a:rPr>
              <a:t>를 쓰고 싶다면 비용을 지불해야 함</a:t>
            </a:r>
            <a:r>
              <a:rPr lang="en-US" altLang="ko-KR" dirty="0" smtClean="0">
                <a:solidFill>
                  <a:srgbClr val="666666"/>
                </a:solidFill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418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의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Repository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종류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76" y="1525793"/>
            <a:ext cx="10166616" cy="447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51703" y="457797"/>
            <a:ext cx="2047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중심 사회란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?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76904" y="937503"/>
            <a:ext cx="51860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가 혁신과 성장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,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가치 창출의 중심이 되는 것</a:t>
            </a:r>
            <a:endParaRPr lang="en-US" altLang="ko-KR" b="0" i="0" dirty="0" smtClean="0">
              <a:solidFill>
                <a:srgbClr val="222222"/>
              </a:solidFill>
              <a:effectLst/>
              <a:latin typeface="Spoqa Han Sans"/>
            </a:endParaRPr>
          </a:p>
          <a:p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개인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,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기업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,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국가의 경쟁력을 좌우하는 사회</a:t>
            </a:r>
            <a:endParaRPr lang="en-US" altLang="ko-KR" b="0" i="0" dirty="0" smtClean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286" y="1819275"/>
            <a:ext cx="3562846" cy="29925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25086" y="5047297"/>
            <a:ext cx="122181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세계 주요국에서는 </a:t>
            </a:r>
            <a:r>
              <a:rPr lang="ko-KR" altLang="en-US" dirty="0" err="1" smtClean="0"/>
              <a:t>SW중심사회를</a:t>
            </a:r>
            <a:r>
              <a:rPr lang="ko-KR" altLang="en-US" dirty="0" smtClean="0"/>
              <a:t> 선도할 인재양성을 위해 경쟁 중</a:t>
            </a:r>
          </a:p>
          <a:p>
            <a:r>
              <a:rPr lang="ko-KR" altLang="en-US" dirty="0" smtClean="0"/>
              <a:t>※ 특히, 중국에서는 </a:t>
            </a:r>
            <a:r>
              <a:rPr lang="ko-KR" altLang="en-US" dirty="0" err="1" smtClean="0"/>
              <a:t>SW산업을</a:t>
            </a:r>
            <a:r>
              <a:rPr lang="ko-KR" altLang="en-US" dirty="0" smtClean="0"/>
              <a:t> 국가 전략산업으로 육성하기 위해 </a:t>
            </a:r>
            <a:r>
              <a:rPr lang="ko-KR" altLang="en-US" dirty="0" err="1" smtClean="0"/>
              <a:t>SW시범학원을</a:t>
            </a:r>
            <a:r>
              <a:rPr lang="ko-KR" altLang="en-US" dirty="0" smtClean="0"/>
              <a:t> 설립하여 </a:t>
            </a:r>
            <a:r>
              <a:rPr lang="ko-KR" altLang="en-US" dirty="0" err="1" smtClean="0"/>
              <a:t>고급·실무형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SW인력</a:t>
            </a:r>
            <a:r>
              <a:rPr lang="ko-KR" altLang="en-US" dirty="0" smtClean="0"/>
              <a:t> 양성</a:t>
            </a:r>
          </a:p>
          <a:p>
            <a:r>
              <a:rPr lang="ko-KR" altLang="en-US" dirty="0" smtClean="0"/>
              <a:t>국내는 </a:t>
            </a:r>
            <a:r>
              <a:rPr lang="ko-KR" altLang="en-US" dirty="0" err="1" smtClean="0"/>
              <a:t>SW생태계</a:t>
            </a:r>
            <a:r>
              <a:rPr lang="ko-KR" altLang="en-US" dirty="0" smtClean="0"/>
              <a:t> 악순환으로 </a:t>
            </a:r>
            <a:r>
              <a:rPr lang="ko-KR" altLang="en-US" dirty="0" err="1" smtClean="0"/>
              <a:t>SW인력의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양적·질적</a:t>
            </a:r>
            <a:r>
              <a:rPr lang="ko-KR" altLang="en-US" dirty="0" smtClean="0"/>
              <a:t> 부족 상황이 지속</a:t>
            </a:r>
          </a:p>
          <a:p>
            <a:r>
              <a:rPr lang="ko-KR" altLang="en-US" dirty="0" smtClean="0"/>
              <a:t>※ </a:t>
            </a:r>
            <a:r>
              <a:rPr lang="ko-KR" altLang="en-US" dirty="0" err="1" smtClean="0"/>
              <a:t>SW전문인력</a:t>
            </a:r>
            <a:r>
              <a:rPr lang="ko-KR" altLang="en-US" dirty="0" smtClean="0"/>
              <a:t> 수급전망(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미래부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) : </a:t>
            </a:r>
            <a:r>
              <a:rPr lang="en-US" altLang="ko-KR" dirty="0" smtClean="0"/>
              <a:t>20</a:t>
            </a:r>
            <a:r>
              <a:rPr lang="ko-KR" altLang="en-US" dirty="0" smtClean="0"/>
              <a:t>18년 </a:t>
            </a:r>
            <a:r>
              <a:rPr lang="ko-KR" altLang="en-US" dirty="0" err="1" smtClean="0"/>
              <a:t>중·고급인력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.</a:t>
            </a:r>
            <a:r>
              <a:rPr lang="en-US" altLang="ko-KR" dirty="0" smtClean="0"/>
              <a:t>2</a:t>
            </a:r>
            <a:r>
              <a:rPr lang="ko-KR" altLang="en-US" dirty="0" smtClean="0"/>
              <a:t>만명 부족</a:t>
            </a:r>
          </a:p>
          <a:p>
            <a:r>
              <a:rPr lang="ko-KR" altLang="en-US" dirty="0" smtClean="0"/>
              <a:t>최근 대학에서 </a:t>
            </a:r>
            <a:r>
              <a:rPr lang="ko-KR" altLang="en-US" dirty="0" err="1" smtClean="0"/>
              <a:t>SW교육</a:t>
            </a:r>
            <a:r>
              <a:rPr lang="ko-KR" altLang="en-US" dirty="0" smtClean="0"/>
              <a:t> 혁신도 진행 중이나, 인력수급 개선에 역부족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7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7221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2018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년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GitHub 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Octoverse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를 통해 본 공개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프로그래밍 언어 순위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999" y="784311"/>
            <a:ext cx="8383361" cy="49295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38317" y="5713910"/>
            <a:ext cx="369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b="0" i="0" dirty="0" smtClean="0">
                <a:solidFill>
                  <a:srgbClr val="6A6E79"/>
                </a:solidFill>
                <a:effectLst/>
                <a:latin typeface="Noto Sans KR"/>
              </a:rPr>
              <a:t>* 출처 </a:t>
            </a:r>
            <a:r>
              <a:rPr lang="en-US" altLang="ko-KR" b="0" i="0" dirty="0" smtClean="0">
                <a:solidFill>
                  <a:srgbClr val="6A6E79"/>
                </a:solidFill>
                <a:effectLst/>
                <a:latin typeface="Noto Sans KR"/>
              </a:rPr>
              <a:t>: GitHub </a:t>
            </a:r>
            <a:r>
              <a:rPr lang="ko-KR" altLang="en-US" b="0" i="0" dirty="0" smtClean="0">
                <a:solidFill>
                  <a:srgbClr val="6A6E79"/>
                </a:solidFill>
                <a:effectLst/>
                <a:latin typeface="Noto Sans KR"/>
              </a:rPr>
              <a:t>블로그</a:t>
            </a:r>
            <a:r>
              <a:rPr lang="en-US" altLang="ko-KR" b="0" i="0" dirty="0" smtClean="0">
                <a:solidFill>
                  <a:srgbClr val="6A6E79"/>
                </a:solidFill>
                <a:effectLst/>
                <a:latin typeface="Noto Sans KR"/>
              </a:rPr>
              <a:t>, 2018.11.</a:t>
            </a:r>
            <a:endParaRPr lang="en-US" altLang="ko-KR" b="0" i="0" dirty="0">
              <a:solidFill>
                <a:srgbClr val="6A6E79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0540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6683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2018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년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GitHub 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Octoverse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를 통해 본 공개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dirty="0" err="1" smtClean="0">
                <a:solidFill>
                  <a:srgbClr val="222222"/>
                </a:solidFill>
                <a:latin typeface="Spoqa Han Sans"/>
              </a:rPr>
              <a:t>기여자와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 성장도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42" y="815594"/>
            <a:ext cx="11795716" cy="413292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96000" y="5057117"/>
            <a:ext cx="594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6A6E79"/>
                </a:solidFill>
                <a:effectLst/>
                <a:latin typeface="Noto Sans KR"/>
              </a:rPr>
              <a:t>* 출처 </a:t>
            </a:r>
            <a:r>
              <a:rPr lang="en-US" altLang="ko-KR" b="0" i="0" dirty="0" smtClean="0">
                <a:solidFill>
                  <a:srgbClr val="6A6E79"/>
                </a:solidFill>
                <a:effectLst/>
                <a:latin typeface="Noto Sans KR"/>
              </a:rPr>
              <a:t>: The State of the </a:t>
            </a:r>
            <a:r>
              <a:rPr lang="en-US" altLang="ko-KR" b="0" i="0" dirty="0" err="1" smtClean="0">
                <a:solidFill>
                  <a:srgbClr val="6A6E79"/>
                </a:solidFill>
                <a:effectLst/>
                <a:latin typeface="Noto Sans KR"/>
              </a:rPr>
              <a:t>Octoverse</a:t>
            </a:r>
            <a:r>
              <a:rPr lang="en-US" altLang="ko-KR" b="0" i="0" dirty="0" smtClean="0">
                <a:solidFill>
                  <a:srgbClr val="6A6E79"/>
                </a:solidFill>
                <a:effectLst/>
                <a:latin typeface="Noto Sans KR"/>
              </a:rPr>
              <a:t>, </a:t>
            </a:r>
            <a:r>
              <a:rPr lang="en-US" altLang="ko-KR" b="0" i="0" dirty="0" err="1" smtClean="0">
                <a:solidFill>
                  <a:srgbClr val="6A6E79"/>
                </a:solidFill>
                <a:effectLst/>
                <a:latin typeface="Noto Sans KR"/>
              </a:rPr>
              <a:t>Github</a:t>
            </a:r>
            <a:r>
              <a:rPr lang="en-US" altLang="ko-KR" b="0" i="0" dirty="0" smtClean="0">
                <a:solidFill>
                  <a:srgbClr val="6A6E79"/>
                </a:solidFill>
                <a:effectLst/>
                <a:latin typeface="Noto Sans KR"/>
              </a:rPr>
              <a:t>, 2018.10.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38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7529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2018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년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GitHub 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Octoverse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를 통해 본 공개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기여 지역과 기여 조직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04" y="1026093"/>
            <a:ext cx="4693488" cy="343748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05074" y="3969322"/>
            <a:ext cx="5868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6A6E79"/>
                </a:solidFill>
                <a:effectLst/>
                <a:latin typeface="Noto Sans KR"/>
              </a:rPr>
              <a:t>* 출처 </a:t>
            </a:r>
            <a:r>
              <a:rPr lang="en-US" altLang="ko-KR" b="0" i="0" dirty="0" smtClean="0">
                <a:solidFill>
                  <a:srgbClr val="6A6E79"/>
                </a:solidFill>
                <a:effectLst/>
                <a:latin typeface="Noto Sans KR"/>
              </a:rPr>
              <a:t>: The State of the </a:t>
            </a:r>
            <a:r>
              <a:rPr lang="en-US" altLang="ko-KR" b="0" i="0" dirty="0" err="1" smtClean="0">
                <a:solidFill>
                  <a:srgbClr val="6A6E79"/>
                </a:solidFill>
                <a:effectLst/>
                <a:latin typeface="Noto Sans KR"/>
              </a:rPr>
              <a:t>Octoverse</a:t>
            </a:r>
            <a:r>
              <a:rPr lang="en-US" altLang="ko-KR" b="0" i="0" dirty="0" smtClean="0">
                <a:solidFill>
                  <a:srgbClr val="6A6E79"/>
                </a:solidFill>
                <a:effectLst/>
                <a:latin typeface="Noto Sans KR"/>
              </a:rPr>
              <a:t>, </a:t>
            </a:r>
            <a:r>
              <a:rPr lang="en-US" altLang="ko-KR" b="0" i="0" dirty="0" err="1" smtClean="0">
                <a:solidFill>
                  <a:srgbClr val="6A6E79"/>
                </a:solidFill>
                <a:effectLst/>
                <a:latin typeface="Noto Sans KR"/>
              </a:rPr>
              <a:t>Github</a:t>
            </a:r>
            <a:r>
              <a:rPr lang="en-US" altLang="ko-KR" b="0" i="0" dirty="0" smtClean="0">
                <a:solidFill>
                  <a:srgbClr val="6A6E79"/>
                </a:solidFill>
                <a:effectLst/>
                <a:latin typeface="Noto Sans KR"/>
              </a:rPr>
              <a:t>, 2018.10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57349" y="5137140"/>
            <a:ext cx="116346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GitHub의 조사를 통해 전세계적으로 </a:t>
            </a:r>
            <a:r>
              <a:rPr lang="ko-KR" altLang="en-US" dirty="0" err="1" smtClean="0"/>
              <a:t>공개SW에</a:t>
            </a:r>
            <a:r>
              <a:rPr lang="ko-KR" altLang="en-US" dirty="0" smtClean="0"/>
              <a:t> 대한 </a:t>
            </a:r>
            <a:r>
              <a:rPr lang="ko-KR" altLang="en-US" dirty="0" err="1" smtClean="0"/>
              <a:t>기여문화가</a:t>
            </a:r>
            <a:r>
              <a:rPr lang="ko-KR" altLang="en-US" dirty="0" smtClean="0"/>
              <a:t> 지속적으로 성장하고 있음을 보여 주고 있음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아프리카 및 아시아의 시장이 확대됨을 통해 새로운 시장에 대한 수요가 지속적으로 증가할 수 있음을 시사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GitHub의 </a:t>
            </a:r>
            <a:r>
              <a:rPr lang="ko-KR" altLang="en-US" dirty="0" err="1" smtClean="0"/>
              <a:t>채택률이</a:t>
            </a:r>
            <a:r>
              <a:rPr lang="ko-KR" altLang="en-US" dirty="0" smtClean="0"/>
              <a:t> 지속적으로 증가함을 통해, </a:t>
            </a:r>
            <a:r>
              <a:rPr lang="ko-KR" altLang="en-US" dirty="0" err="1" smtClean="0"/>
              <a:t>공개SW가</a:t>
            </a:r>
            <a:r>
              <a:rPr lang="ko-KR" altLang="en-US" dirty="0" smtClean="0"/>
              <a:t> 새로운 솔루션의 개발과 발전하는 IT </a:t>
            </a:r>
            <a:r>
              <a:rPr lang="ko-KR" altLang="en-US" dirty="0" err="1" smtClean="0"/>
              <a:t>환경속에서</a:t>
            </a:r>
            <a:r>
              <a:rPr lang="ko-KR" altLang="en-US" dirty="0" smtClean="0"/>
              <a:t> 영향력이 커져가고 있음을 시사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65643" y="476780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시사점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02641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Github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예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: 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Tensorflow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57" y="1184193"/>
            <a:ext cx="10972057" cy="476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Github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의 장점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41" y="773493"/>
            <a:ext cx="7022511" cy="53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70740" y="710345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SW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중심 대학 요구사항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19677" y="1224150"/>
            <a:ext cx="4711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SW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교육 대상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: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전공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/ </a:t>
            </a:r>
            <a:r>
              <a:rPr lang="ko-KR" altLang="en-US" dirty="0" err="1" smtClean="0">
                <a:solidFill>
                  <a:srgbClr val="222222"/>
                </a:solidFill>
                <a:latin typeface="Spoqa Han Sans"/>
              </a:rPr>
              <a:t>비전공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,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지역사회 교육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70740" y="1964379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SW </a:t>
            </a:r>
            <a:r>
              <a:rPr lang="ko-KR" altLang="en-US" dirty="0" err="1" smtClean="0">
                <a:solidFill>
                  <a:srgbClr val="222222"/>
                </a:solidFill>
                <a:latin typeface="Spoqa Han Sans"/>
              </a:rPr>
              <a:t>중심대학의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 목적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19677" y="2478184"/>
            <a:ext cx="45768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지역에서의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SW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 </a:t>
            </a:r>
            <a:r>
              <a:rPr lang="ko-KR" altLang="en-US" dirty="0" err="1" smtClean="0">
                <a:solidFill>
                  <a:srgbClr val="222222"/>
                </a:solidFill>
                <a:latin typeface="Spoqa Han Sans"/>
              </a:rPr>
              <a:t>가치확산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–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초중고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,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산업체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창업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462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Github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예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-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학교 프로젝트하기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61" y="916815"/>
            <a:ext cx="9069066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9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Github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예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-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학교 프로젝트하기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32" y="1474847"/>
            <a:ext cx="10456885" cy="477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Github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예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-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학교 프로젝트하기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76" y="1341023"/>
            <a:ext cx="9286388" cy="41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Github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예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-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학교 프로젝트하기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41" y="1413581"/>
            <a:ext cx="8745174" cy="46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05871" y="3253888"/>
            <a:ext cx="3692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는 세계가 주목하는 거대 시장 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05871" y="559450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세계는 이미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중심 사회로 진입하고 있음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.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37" y="3786691"/>
            <a:ext cx="7736624" cy="156626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05871" y="5834798"/>
            <a:ext cx="8462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세계 시장을 주도하는 산업을 모두 합쳐도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기업이 압도적인 시장성이 있으며</a:t>
            </a:r>
            <a:endParaRPr lang="en-US" altLang="ko-KR" dirty="0">
              <a:solidFill>
                <a:srgbClr val="222222"/>
              </a:solidFill>
              <a:latin typeface="Spoqa Han Sans"/>
            </a:endParaRPr>
          </a:p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 =&gt;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미래사회를 이끄는 </a:t>
            </a:r>
            <a:r>
              <a:rPr lang="ko-KR" altLang="en-US" dirty="0">
                <a:solidFill>
                  <a:srgbClr val="222222"/>
                </a:solidFill>
                <a:latin typeface="Spoqa Han Sans"/>
              </a:rPr>
              <a:t>원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동력이다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.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367" y="1022584"/>
            <a:ext cx="3756306" cy="18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6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Github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예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-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학교 프로젝트하기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96" y="845629"/>
            <a:ext cx="5889738" cy="25356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24" y="3525272"/>
            <a:ext cx="6624210" cy="33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1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Github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예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-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학교 프로젝트하기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89" y="1253499"/>
            <a:ext cx="9626821" cy="450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145355" y="4743306"/>
            <a:ext cx="648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2018, Microsoft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가 </a:t>
            </a:r>
            <a:r>
              <a:rPr lang="en-US" altLang="ko-KR" b="0" i="0" u="none" strike="noStrike" dirty="0" smtClean="0">
                <a:solidFill>
                  <a:srgbClr val="960D20"/>
                </a:solidFill>
                <a:effectLst/>
                <a:latin typeface="Apple SD Gothic Neo"/>
                <a:hlinkClick r:id="rId2"/>
              </a:rPr>
              <a:t>GitHub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을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75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억 달러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(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약 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8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조 원</a:t>
            </a:r>
            <a:r>
              <a:rPr lang="en-US" altLang="ko-KR" b="0" i="0" dirty="0" smtClean="0">
                <a:solidFill>
                  <a:srgbClr val="333333"/>
                </a:solidFill>
                <a:effectLst/>
                <a:latin typeface="Apple SD Gothic Neo"/>
              </a:rPr>
              <a:t>)</a:t>
            </a:r>
            <a:r>
              <a:rPr lang="ko-KR" altLang="en-US" b="0" i="0" dirty="0" smtClean="0">
                <a:solidFill>
                  <a:srgbClr val="333333"/>
                </a:solidFill>
                <a:effectLst/>
                <a:latin typeface="Apple SD Gothic Neo"/>
              </a:rPr>
              <a:t>에 인수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6" y="3875421"/>
            <a:ext cx="4070531" cy="213993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145355" y="1833001"/>
            <a:ext cx="7123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smtClean="0"/>
              <a:t>2006, Google</a:t>
            </a:r>
            <a:r>
              <a:rPr lang="ko-KR" altLang="en-US" dirty="0" smtClean="0"/>
              <a:t>이 </a:t>
            </a:r>
            <a:r>
              <a:rPr lang="en-US" altLang="ko-KR" dirty="0" err="1" smtClean="0"/>
              <a:t>Youtube</a:t>
            </a:r>
            <a:r>
              <a:rPr lang="ko-KR" altLang="en-US" dirty="0"/>
              <a:t>를</a:t>
            </a:r>
            <a:r>
              <a:rPr lang="ko-KR" altLang="en-US" dirty="0" smtClean="0"/>
              <a:t>16억5천만달러</a:t>
            </a:r>
            <a:r>
              <a:rPr lang="en-US" altLang="ko-KR" dirty="0" smtClean="0"/>
              <a:t>(1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5800</a:t>
            </a:r>
            <a:r>
              <a:rPr lang="ko-KR" altLang="en-US" dirty="0" smtClean="0"/>
              <a:t>억원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인수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" y="920387"/>
            <a:ext cx="390144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7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3860" y="194849"/>
            <a:ext cx="5042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Youtube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사용량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변화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46" y="684752"/>
            <a:ext cx="3983222" cy="307913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85486" y="940524"/>
            <a:ext cx="4240060" cy="2783629"/>
            <a:chOff x="789570" y="2603863"/>
            <a:chExt cx="5533482" cy="34167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70" y="2603863"/>
              <a:ext cx="5533482" cy="3414771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2124891" y="2926080"/>
              <a:ext cx="0" cy="28302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943497" y="2920489"/>
              <a:ext cx="0" cy="28302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718560" y="2932176"/>
              <a:ext cx="0" cy="28302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4528457" y="2926080"/>
              <a:ext cx="0" cy="28302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1796414" y="5782337"/>
              <a:ext cx="656953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2016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542000" y="5792057"/>
              <a:ext cx="656953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2017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287586" y="5789587"/>
              <a:ext cx="656953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2018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42845" y="5889866"/>
            <a:ext cx="4889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2019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1분마다 400시간 업로드 되는 유튜브</a:t>
            </a:r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8478293" y="1853261"/>
            <a:ext cx="3553983" cy="4036605"/>
            <a:chOff x="8291351" y="2488020"/>
            <a:chExt cx="3553983" cy="4036605"/>
          </a:xfrm>
        </p:grpSpPr>
        <p:sp>
          <p:nvSpPr>
            <p:cNvPr id="19" name="직사각형 18"/>
            <p:cNvSpPr/>
            <p:nvPr/>
          </p:nvSpPr>
          <p:spPr>
            <a:xfrm>
              <a:off x="8291351" y="6155293"/>
              <a:ext cx="2162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0" i="0" dirty="0" smtClean="0">
                  <a:solidFill>
                    <a:srgbClr val="080E14"/>
                  </a:solidFill>
                  <a:effectLst/>
                  <a:latin typeface="Nanum Gothic"/>
                </a:rPr>
                <a:t>자료 출처</a:t>
              </a:r>
              <a:r>
                <a:rPr lang="en-US" altLang="ko-KR" b="0" i="0" dirty="0" smtClean="0">
                  <a:solidFill>
                    <a:srgbClr val="080E14"/>
                  </a:solidFill>
                  <a:effectLst/>
                  <a:latin typeface="Nanum Gothic"/>
                </a:rPr>
                <a:t>: e</a:t>
              </a:r>
              <a:r>
                <a:rPr lang="ko-KR" altLang="en-US" b="0" i="0" dirty="0" err="1" smtClean="0">
                  <a:solidFill>
                    <a:srgbClr val="080E14"/>
                  </a:solidFill>
                  <a:effectLst/>
                  <a:latin typeface="Nanum Gothic"/>
                </a:rPr>
                <a:t>마케터</a:t>
              </a:r>
              <a:endParaRPr lang="ko-KR" altLang="en-US" dirty="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2934" y="2488020"/>
              <a:ext cx="3532400" cy="3667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86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71217" y="2382098"/>
            <a:ext cx="4183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10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년 후의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중심 사회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?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79089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670560"/>
            <a:ext cx="99726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49" y="2889749"/>
            <a:ext cx="1368033" cy="10785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263" y="2889749"/>
            <a:ext cx="1368033" cy="107850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77" y="2889749"/>
            <a:ext cx="1368033" cy="10785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91" y="2889749"/>
            <a:ext cx="1368033" cy="107850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37120" y="2767922"/>
            <a:ext cx="4345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/>
              <a:t>합니다</a:t>
            </a:r>
            <a:r>
              <a:rPr lang="en-US" altLang="ko-KR" sz="7200" dirty="0" smtClean="0"/>
              <a:t>.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2124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46" y="1318260"/>
            <a:ext cx="8848725" cy="4953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05871" y="559450"/>
            <a:ext cx="638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Spoqa Han Sans"/>
              </a:rPr>
              <a:t>중심사회로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 한 단계 더 도약하기위한 혁신적인 실행방법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66398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441813"/>
            <a:ext cx="8848725" cy="49149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05871" y="559450"/>
            <a:ext cx="638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Spoqa Han Sans"/>
              </a:rPr>
              <a:t>중심사회로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 한 단계 더 도약하기위한 혁신적인 실행방법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35980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426" y="1272948"/>
            <a:ext cx="8848725" cy="44862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05871" y="559450"/>
            <a:ext cx="638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Spoqa Han Sans"/>
              </a:rPr>
              <a:t>중심사회로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 한 단계 더 도약하기위한 혁신적인 실행방법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9026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67" y="1170622"/>
            <a:ext cx="8810625" cy="524827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05871" y="559450"/>
            <a:ext cx="638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Spoqa Han Sans"/>
              </a:rPr>
              <a:t>중심사회로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 한 단계 더 도약하기위한 혁신적인 실행방법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43988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27494" y="440380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교육 현실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27494" y="2582390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향후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SW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교육 방안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98351" y="3063242"/>
            <a:ext cx="2229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Opensource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44184" y="3063242"/>
            <a:ext cx="5269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hlinkClick r:id="rId2"/>
              </a:rPr>
              <a:t>https://spri.kr/posts/view/9046?code=issue_issue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644184" y="360464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hlinkClick r:id="rId3"/>
              </a:rPr>
              <a:t>http://www.ddit.or.kr/community06?bc_seq=9&amp;b_cate=&amp;method=view&amp;page=1&amp;b_seq=547&amp;search_key=&amp;search_word=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126376" y="4527973"/>
            <a:ext cx="84298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오픈소스는 개발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, 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테스트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, 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생산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, 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보급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, 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기술지원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, AS 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등 전분야에 걸친 합성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•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분열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•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증식하는 혁신으로 소프트웨어 산업의 판을 흔들고 있으며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. 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이를 통해 일어난 사회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•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경제 구조의 변혁은 조만간 다른 산업에 빠르게 확산될 전망이다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. 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멈춰있는 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'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소스코드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'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가 아니라 꿈틀거리는 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'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지식 생태계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'</a:t>
            </a:r>
            <a:r>
              <a:rPr lang="ko-KR" altLang="en-US" b="0" i="0" dirty="0" smtClean="0">
                <a:solidFill>
                  <a:srgbClr val="434343"/>
                </a:solidFill>
                <a:effectLst/>
                <a:latin typeface="NanumGothic"/>
              </a:rPr>
              <a:t>로서의 오픈소스를 우리는 어떻게 육성할 것인지 곰곰이 생각해 볼 시점이다</a:t>
            </a:r>
            <a:r>
              <a:rPr lang="en-US" altLang="ko-KR" b="0" i="0" dirty="0" smtClean="0">
                <a:solidFill>
                  <a:srgbClr val="434343"/>
                </a:solidFill>
                <a:effectLst/>
                <a:latin typeface="NanumGothic"/>
              </a:rPr>
              <a:t>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46694" y="6215745"/>
            <a:ext cx="2229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대처방안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- 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Github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52695" y="920086"/>
            <a:ext cx="69557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개별 중심의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프로그램 교육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( C/C++, Java(Java script), Python )</a:t>
            </a:r>
          </a:p>
          <a:p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프로젝트 수업에서 모든 멤버가 함께 수정작업하는 어려움이 존재</a:t>
            </a:r>
            <a:endParaRPr lang="en-US" altLang="ko-KR" b="0" i="0" dirty="0" smtClean="0">
              <a:solidFill>
                <a:srgbClr val="222222"/>
              </a:solidFill>
              <a:effectLst/>
              <a:latin typeface="Spoqa Han Sans"/>
            </a:endParaRPr>
          </a:p>
          <a:p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Spoqa Han Sans"/>
              </a:rPr>
              <a:t>비전공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 학생들의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SW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수업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Follow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가 어려움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(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많은 낙오자가 발생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)</a:t>
            </a:r>
          </a:p>
          <a:p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오픈소스에 대한 경험 부족으로 취업에 불리함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2283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0443" y="152996"/>
            <a:ext cx="5088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형상관리 툴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(Version Control Revision Control)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27495" y="893224"/>
            <a:ext cx="90941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SW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버전 관리 툴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Source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의 변화를 끊임없이 관리하는 것</a:t>
            </a:r>
            <a:endParaRPr lang="en-US" altLang="ko-KR" b="0" i="0" dirty="0" smtClean="0">
              <a:solidFill>
                <a:srgbClr val="222222"/>
              </a:solidFill>
              <a:effectLst/>
              <a:latin typeface="Spoqa Han Sans"/>
            </a:endParaRPr>
          </a:p>
          <a:p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Source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를 </a:t>
            </a:r>
            <a:r>
              <a:rPr lang="ko-KR" altLang="en-US" dirty="0" err="1" smtClean="0">
                <a:solidFill>
                  <a:srgbClr val="222222"/>
                </a:solidFill>
                <a:latin typeface="Spoqa Han Sans"/>
              </a:rPr>
              <a:t>버전별로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 관리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  <a:p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Team Project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에서 누가 무엇을 어떻게 수정했는지 알 수 있음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(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병합 및 소스 추적 가능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)</a:t>
            </a:r>
          </a:p>
          <a:p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Tool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종류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  - Client/Server Type: 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Subvision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(SVN), CVS, Perforce, </a:t>
            </a:r>
            <a:r>
              <a:rPr lang="en-US" altLang="ko-KR" b="0" i="0" dirty="0" err="1" smtClean="0">
                <a:solidFill>
                  <a:srgbClr val="222222"/>
                </a:solidFill>
                <a:effectLst/>
                <a:latin typeface="Spoqa Han Sans"/>
              </a:rPr>
              <a:t>Clearcase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, TFS</a:t>
            </a:r>
          </a:p>
          <a:p>
            <a:r>
              <a:rPr lang="en-US" altLang="ko-KR" dirty="0">
                <a:solidFill>
                  <a:srgbClr val="222222"/>
                </a:solidFill>
                <a:latin typeface="Spoqa Han Sans"/>
              </a:rPr>
              <a:t>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   - </a:t>
            </a:r>
            <a:r>
              <a:rPr lang="ko-KR" altLang="en-US" dirty="0" smtClean="0">
                <a:solidFill>
                  <a:srgbClr val="222222"/>
                </a:solidFill>
                <a:latin typeface="Spoqa Han Sans"/>
              </a:rPr>
              <a:t>분산저장장소 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Type: </a:t>
            </a:r>
            <a:r>
              <a:rPr lang="en-US" altLang="ko-KR" dirty="0" err="1" smtClean="0">
                <a:solidFill>
                  <a:srgbClr val="222222"/>
                </a:solidFill>
                <a:latin typeface="Spoqa Han Sans"/>
              </a:rPr>
              <a:t>Git</a:t>
            </a:r>
            <a:r>
              <a:rPr lang="en-US" altLang="ko-KR" dirty="0" smtClean="0">
                <a:solidFill>
                  <a:srgbClr val="222222"/>
                </a:solidFill>
                <a:latin typeface="Spoqa Han Sans"/>
              </a:rPr>
              <a:t>, Mercurial, Bit keeper, SVK, </a:t>
            </a:r>
            <a:r>
              <a:rPr lang="en-US" altLang="ko-KR" dirty="0" err="1" smtClean="0">
                <a:solidFill>
                  <a:srgbClr val="222222"/>
                </a:solidFill>
                <a:latin typeface="Spoqa Han Sans"/>
              </a:rPr>
              <a:t>Darcs</a:t>
            </a:r>
            <a:endParaRPr lang="en-US" altLang="ko-KR" dirty="0" smtClean="0">
              <a:solidFill>
                <a:srgbClr val="222222"/>
              </a:solidFill>
              <a:latin typeface="Spoqa Han Sans"/>
            </a:endParaRPr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Spoqa Han Sans"/>
              </a:rPr>
              <a:t>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   - Folder 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Spoqa Han Sans"/>
              </a:rPr>
              <a:t>공유 </a:t>
            </a:r>
            <a:r>
              <a:rPr lang="en-US" altLang="ko-KR" b="0" i="0" dirty="0" smtClean="0">
                <a:solidFill>
                  <a:srgbClr val="222222"/>
                </a:solidFill>
                <a:effectLst/>
                <a:latin typeface="Spoqa Han Sans"/>
              </a:rPr>
              <a:t>Type: RCS, SCCS</a:t>
            </a:r>
            <a:endParaRPr lang="en-US" altLang="ko-KR" b="0" i="0" dirty="0">
              <a:solidFill>
                <a:srgbClr val="222222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8185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960</Words>
  <Application>Microsoft Office PowerPoint</Application>
  <PresentationFormat>와이드스크린</PresentationFormat>
  <Paragraphs>124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Apple SD Gothic Neo</vt:lpstr>
      <vt:lpstr>Helvetica Neue</vt:lpstr>
      <vt:lpstr>Nanum Gothic</vt:lpstr>
      <vt:lpstr>NanumGothic</vt:lpstr>
      <vt:lpstr>Noto Sans KR</vt:lpstr>
      <vt:lpstr>Spoqa Han Sans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</dc:creator>
  <cp:lastModifiedBy>t</cp:lastModifiedBy>
  <cp:revision>45</cp:revision>
  <dcterms:created xsi:type="dcterms:W3CDTF">2019-06-19T03:18:12Z</dcterms:created>
  <dcterms:modified xsi:type="dcterms:W3CDTF">2019-06-20T05:49:03Z</dcterms:modified>
</cp:coreProperties>
</file>